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11"/>
  </p:notesMasterIdLst>
  <p:sldIdLst>
    <p:sldId id="256" r:id="rId3"/>
    <p:sldId id="257" r:id="rId4"/>
    <p:sldId id="260" r:id="rId5"/>
    <p:sldId id="261" r:id="rId6"/>
    <p:sldId id="262" r:id="rId7"/>
    <p:sldId id="263" r:id="rId8"/>
    <p:sldId id="264" r:id="rId9"/>
    <p:sldId id="265"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i4ryP5VvdY8OEt5fDbplhhaR2He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8" Type="http://customschemas.google.com/relationships/presentationmetadata" Target="meta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66" name="Google Shape;16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bc959ac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12bc959ac8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95" name="Google Shape;195;g12bc959ac8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8dd3ae4e3a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8dd3ae4e3a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05" name="Google Shape;205;g18dd3ae4e3a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8dd3ae4e3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8dd3ae4e3a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15" name="Google Shape;215;g18dd3ae4e3a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8dd3ae4e3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8dd3ae4e3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25" name="Google Shape;225;g18dd3ae4e3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8dd3ae4e3a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18dd3ae4e3a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35" name="Google Shape;235;g18dd3ae4e3a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8dd3ae4e3a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g18dd3ae4e3a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243" name="Google Shape;243;g18dd3ae4e3a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2" name="Google Shape;1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2"/>
          <p:cNvSpPr>
            <a:spLocks noGrp="1"/>
          </p:cNvSpPr>
          <p:nvPr>
            <p:ph type="pic" idx="2"/>
          </p:nvPr>
        </p:nvSpPr>
        <p:spPr>
          <a:xfrm>
            <a:off x="5183188" y="987425"/>
            <a:ext cx="6172200" cy="4873625"/>
          </a:xfrm>
          <a:prstGeom prst="rect">
            <a:avLst/>
          </a:prstGeom>
          <a:noFill/>
          <a:ln>
            <a:noFill/>
          </a:ln>
        </p:spPr>
      </p:sp>
      <p:sp>
        <p:nvSpPr>
          <p:cNvPr id="143" name="Google Shape;143;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625"/>
          </a:xfrm>
          <a:prstGeom prst="rect">
            <a:avLst/>
          </a:prstGeom>
          <a:noFill/>
          <a:ln>
            <a:noFill/>
          </a:ln>
        </p:spPr>
      </p:sp>
      <p:sp>
        <p:nvSpPr>
          <p:cNvPr id="68" name="Google Shape;68;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00000"/>
            </a:gs>
            <a:gs pos="74000">
              <a:srgbClr val="3A3A3A"/>
            </a:gs>
            <a:gs pos="83000">
              <a:srgbClr val="3A3A3A"/>
            </a:gs>
            <a:gs pos="100000">
              <a:srgbClr val="3A3A3A"/>
            </a:gs>
          </a:gsLst>
          <a:lin ang="5400000" scaled="0"/>
        </a:gradFill>
        <a:effectLst/>
      </p:bgPr>
    </p:bg>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4"/>
          <p:cNvPicPr preferRelativeResize="0"/>
          <p:nvPr/>
        </p:nvPicPr>
        <p:blipFill rotWithShape="1">
          <a:blip r:embed="rId3">
            <a:alphaModFix/>
          </a:blip>
          <a:srcRect/>
          <a:stretch/>
        </p:blipFill>
        <p:spPr>
          <a:xfrm>
            <a:off x="10838330" y="5233940"/>
            <a:ext cx="1171968" cy="1365943"/>
          </a:xfrm>
          <a:prstGeom prst="rect">
            <a:avLst/>
          </a:prstGeom>
          <a:noFill/>
          <a:ln>
            <a:noFill/>
          </a:ln>
        </p:spPr>
      </p:pic>
      <p:sp>
        <p:nvSpPr>
          <p:cNvPr id="169" name="Google Shape;169;p4"/>
          <p:cNvSpPr txBox="1"/>
          <p:nvPr/>
        </p:nvSpPr>
        <p:spPr>
          <a:xfrm>
            <a:off x="0" y="262715"/>
            <a:ext cx="121920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rgbClr val="FFFFFF"/>
                </a:solidFill>
                <a:latin typeface="Comic Sans MS"/>
                <a:ea typeface="Comic Sans MS"/>
                <a:cs typeface="Comic Sans MS"/>
                <a:sym typeface="Comic Sans MS"/>
              </a:rPr>
              <a:t>Disclaimer</a:t>
            </a:r>
            <a:endParaRPr sz="1400" b="0" i="0" u="none" strike="noStrike" cap="none">
              <a:solidFill>
                <a:srgbClr val="000000"/>
              </a:solidFill>
              <a:latin typeface="Arial"/>
              <a:ea typeface="Arial"/>
              <a:cs typeface="Arial"/>
              <a:sym typeface="Arial"/>
            </a:endParaRPr>
          </a:p>
        </p:txBody>
      </p:sp>
      <p:pic>
        <p:nvPicPr>
          <p:cNvPr id="170" name="Google Shape;170;p4"/>
          <p:cNvPicPr preferRelativeResize="0"/>
          <p:nvPr/>
        </p:nvPicPr>
        <p:blipFill rotWithShape="1">
          <a:blip r:embed="rId4">
            <a:alphaModFix/>
          </a:blip>
          <a:srcRect/>
          <a:stretch/>
        </p:blipFill>
        <p:spPr>
          <a:xfrm>
            <a:off x="4269205" y="1233316"/>
            <a:ext cx="3653588" cy="3653588"/>
          </a:xfrm>
          <a:prstGeom prst="rect">
            <a:avLst/>
          </a:prstGeom>
          <a:noFill/>
          <a:ln>
            <a:noFill/>
          </a:ln>
        </p:spPr>
      </p:pic>
      <p:sp>
        <p:nvSpPr>
          <p:cNvPr id="171" name="Google Shape;171;p4"/>
          <p:cNvSpPr txBox="1"/>
          <p:nvPr/>
        </p:nvSpPr>
        <p:spPr>
          <a:xfrm>
            <a:off x="3047999" y="5233940"/>
            <a:ext cx="63207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b="0" i="0" u="none" strike="noStrike" cap="none">
                <a:solidFill>
                  <a:srgbClr val="FFFFFF"/>
                </a:solidFill>
                <a:latin typeface="Comic Sans MS"/>
                <a:ea typeface="Comic Sans MS"/>
                <a:cs typeface="Comic Sans MS"/>
                <a:sym typeface="Comic Sans MS"/>
              </a:rPr>
              <a:t>Don’t do illegal shit</a:t>
            </a:r>
            <a:endParaRPr sz="1400" b="0" i="0" u="none" strike="noStrike" cap="none">
              <a:solidFill>
                <a:srgbClr val="000000"/>
              </a:solidFill>
              <a:latin typeface="Arial"/>
              <a:ea typeface="Arial"/>
              <a:cs typeface="Arial"/>
              <a:sym typeface="Arial"/>
            </a:endParaRPr>
          </a:p>
        </p:txBody>
      </p:sp>
      <p:pic>
        <p:nvPicPr>
          <p:cNvPr id="172" name="Google Shape;172;p4"/>
          <p:cNvPicPr preferRelativeResize="0"/>
          <p:nvPr/>
        </p:nvPicPr>
        <p:blipFill rotWithShape="1">
          <a:blip r:embed="rId5">
            <a:alphaModFix/>
          </a:blip>
          <a:srcRect l="12814" r="24058"/>
          <a:stretch/>
        </p:blipFill>
        <p:spPr>
          <a:xfrm>
            <a:off x="413925" y="1159825"/>
            <a:ext cx="3269698" cy="3885024"/>
          </a:xfrm>
          <a:prstGeom prst="rect">
            <a:avLst/>
          </a:prstGeom>
          <a:noFill/>
          <a:ln>
            <a:noFill/>
          </a:ln>
        </p:spPr>
      </p:pic>
      <p:pic>
        <p:nvPicPr>
          <p:cNvPr id="173" name="Google Shape;173;p4"/>
          <p:cNvPicPr preferRelativeResize="0"/>
          <p:nvPr/>
        </p:nvPicPr>
        <p:blipFill rotWithShape="1">
          <a:blip r:embed="rId6">
            <a:alphaModFix/>
          </a:blip>
          <a:srcRect l="14408" r="14398"/>
          <a:stretch/>
        </p:blipFill>
        <p:spPr>
          <a:xfrm>
            <a:off x="8508375" y="1705813"/>
            <a:ext cx="2980401" cy="2793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g12bc959ac84_0_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198" name="Google Shape;198;g12bc959ac84_0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Reverse Engineering - Overview</a:t>
            </a:r>
            <a:endParaRPr sz="4800" b="0" i="0" u="none" strike="noStrike" cap="none">
              <a:solidFill>
                <a:srgbClr val="FFFFFF"/>
              </a:solidFill>
              <a:latin typeface="Comic Sans MS"/>
              <a:ea typeface="Comic Sans MS"/>
              <a:cs typeface="Comic Sans MS"/>
              <a:sym typeface="Comic Sans MS"/>
            </a:endParaRPr>
          </a:p>
        </p:txBody>
      </p:sp>
      <p:sp>
        <p:nvSpPr>
          <p:cNvPr id="199" name="Google Shape;199;g12bc959ac84_0_0"/>
          <p:cNvSpPr txBox="1"/>
          <p:nvPr/>
        </p:nvSpPr>
        <p:spPr>
          <a:xfrm>
            <a:off x="1536600" y="1542963"/>
            <a:ext cx="9118800" cy="323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Reverse engineering is the process that is taken to understand how a piece of software accomplishes its task. </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Reverse engineering is important when hacking as it gives you a greater understanding of how something works making it easier for you to find an exploit within the code as well as figure out how to potentially stop malware such as ransomware.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Common tools used for reverse engineering are Ghidra and IDA freeware</a:t>
            </a:r>
            <a:endParaRPr sz="2200">
              <a:solidFill>
                <a:schemeClr val="lt1"/>
              </a:solidFill>
              <a:latin typeface="Calibri"/>
              <a:ea typeface="Calibri"/>
              <a:cs typeface="Calibri"/>
              <a:sym typeface="Calibri"/>
            </a:endParaRPr>
          </a:p>
        </p:txBody>
      </p:sp>
      <p:pic>
        <p:nvPicPr>
          <p:cNvPr id="200" name="Google Shape;200;g12bc959ac84_0_0"/>
          <p:cNvPicPr preferRelativeResize="0"/>
          <p:nvPr/>
        </p:nvPicPr>
        <p:blipFill>
          <a:blip r:embed="rId4">
            <a:alphaModFix/>
          </a:blip>
          <a:stretch>
            <a:fillRect/>
          </a:stretch>
        </p:blipFill>
        <p:spPr>
          <a:xfrm>
            <a:off x="7692700" y="4651313"/>
            <a:ext cx="1601294" cy="1968650"/>
          </a:xfrm>
          <a:prstGeom prst="rect">
            <a:avLst/>
          </a:prstGeom>
          <a:noFill/>
          <a:ln>
            <a:noFill/>
          </a:ln>
        </p:spPr>
      </p:pic>
      <p:pic>
        <p:nvPicPr>
          <p:cNvPr id="201" name="Google Shape;201;g12bc959ac84_0_0"/>
          <p:cNvPicPr preferRelativeResize="0"/>
          <p:nvPr/>
        </p:nvPicPr>
        <p:blipFill>
          <a:blip r:embed="rId5">
            <a:alphaModFix/>
          </a:blip>
          <a:stretch>
            <a:fillRect/>
          </a:stretch>
        </p:blipFill>
        <p:spPr>
          <a:xfrm>
            <a:off x="965044" y="4577413"/>
            <a:ext cx="2116437" cy="21164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g18dd3ae4e3a_0_7"/>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08" name="Google Shape;208;g18dd3ae4e3a_0_7"/>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GB" sz="4800">
                <a:solidFill>
                  <a:schemeClr val="lt1"/>
                </a:solidFill>
                <a:latin typeface="Comic Sans MS"/>
                <a:ea typeface="Comic Sans MS"/>
                <a:cs typeface="Comic Sans MS"/>
                <a:sym typeface="Comic Sans MS"/>
              </a:rPr>
              <a:t>Reverse Engineering - IDA Freeware</a:t>
            </a:r>
            <a:endParaRPr sz="4800" b="0" i="0" u="none" strike="noStrike" cap="none">
              <a:solidFill>
                <a:srgbClr val="FFFFFF"/>
              </a:solidFill>
              <a:latin typeface="Comic Sans MS"/>
              <a:ea typeface="Comic Sans MS"/>
              <a:cs typeface="Comic Sans MS"/>
              <a:sym typeface="Comic Sans MS"/>
            </a:endParaRPr>
          </a:p>
        </p:txBody>
      </p:sp>
      <p:sp>
        <p:nvSpPr>
          <p:cNvPr id="209" name="Google Shape;209;g18dd3ae4e3a_0_7"/>
          <p:cNvSpPr txBox="1"/>
          <p:nvPr/>
        </p:nvSpPr>
        <p:spPr>
          <a:xfrm>
            <a:off x="1612800" y="1690750"/>
            <a:ext cx="9250500" cy="357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IDA Freeware is a free binary analysis tool that decompiles (converts) executable binaries into machine code for you to analyse.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The code is organised into the different functions with visible links for you to understand the program’s flow to better understand how the executable functions.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IDA Freeware is best suited for people that can understand and translate x86/x64 assembly code. There are paid versions of the software that can also convert arm and arm64 binaries.</a:t>
            </a:r>
            <a:endParaRPr sz="2200">
              <a:solidFill>
                <a:schemeClr val="lt1"/>
              </a:solidFill>
              <a:latin typeface="Calibri"/>
              <a:ea typeface="Calibri"/>
              <a:cs typeface="Calibri"/>
              <a:sym typeface="Calibri"/>
            </a:endParaRPr>
          </a:p>
        </p:txBody>
      </p:sp>
      <p:pic>
        <p:nvPicPr>
          <p:cNvPr id="210" name="Google Shape;210;g18dd3ae4e3a_0_7"/>
          <p:cNvPicPr preferRelativeResize="0"/>
          <p:nvPr/>
        </p:nvPicPr>
        <p:blipFill>
          <a:blip r:embed="rId4">
            <a:alphaModFix/>
          </a:blip>
          <a:stretch>
            <a:fillRect/>
          </a:stretch>
        </p:blipFill>
        <p:spPr>
          <a:xfrm>
            <a:off x="7375576" y="4786675"/>
            <a:ext cx="1952175" cy="2071324"/>
          </a:xfrm>
          <a:prstGeom prst="rect">
            <a:avLst/>
          </a:prstGeom>
          <a:noFill/>
          <a:ln>
            <a:noFill/>
          </a:ln>
        </p:spPr>
      </p:pic>
      <p:pic>
        <p:nvPicPr>
          <p:cNvPr id="211" name="Google Shape;211;g18dd3ae4e3a_0_7"/>
          <p:cNvPicPr preferRelativeResize="0"/>
          <p:nvPr/>
        </p:nvPicPr>
        <p:blipFill>
          <a:blip r:embed="rId5">
            <a:alphaModFix/>
          </a:blip>
          <a:stretch>
            <a:fillRect/>
          </a:stretch>
        </p:blipFill>
        <p:spPr>
          <a:xfrm>
            <a:off x="0" y="4838013"/>
            <a:ext cx="1601294" cy="196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g18dd3ae4e3a_0_14"/>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18" name="Google Shape;218;g18dd3ae4e3a_0_14"/>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GB" sz="4800">
                <a:solidFill>
                  <a:schemeClr val="lt1"/>
                </a:solidFill>
                <a:latin typeface="Comic Sans MS"/>
                <a:ea typeface="Comic Sans MS"/>
                <a:cs typeface="Comic Sans MS"/>
                <a:sym typeface="Comic Sans MS"/>
              </a:rPr>
              <a:t>Reverse Engineering - Ghidra</a:t>
            </a:r>
            <a:endParaRPr sz="4800" b="0" i="0" u="none" strike="noStrike" cap="none">
              <a:solidFill>
                <a:srgbClr val="FFFFFF"/>
              </a:solidFill>
              <a:latin typeface="Comic Sans MS"/>
              <a:ea typeface="Comic Sans MS"/>
              <a:cs typeface="Comic Sans MS"/>
              <a:sym typeface="Comic Sans MS"/>
            </a:endParaRPr>
          </a:p>
        </p:txBody>
      </p:sp>
      <p:sp>
        <p:nvSpPr>
          <p:cNvPr id="219" name="Google Shape;219;g18dd3ae4e3a_0_14"/>
          <p:cNvSpPr txBox="1"/>
          <p:nvPr/>
        </p:nvSpPr>
        <p:spPr>
          <a:xfrm>
            <a:off x="1536600" y="1690750"/>
            <a:ext cx="9118800" cy="221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Ghidra is an open-source software reverse engineering tool developed by the NSA. It can be downloaded from the NSA’s github for free.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Ghidra can reverse engineer an executable into c code which makes it much easier to analyse than assembly code. It also has tools for quick string searching and organises all of the code into functions.</a:t>
            </a:r>
            <a:endParaRPr sz="2200">
              <a:solidFill>
                <a:schemeClr val="lt1"/>
              </a:solidFill>
              <a:latin typeface="Calibri"/>
              <a:ea typeface="Calibri"/>
              <a:cs typeface="Calibri"/>
              <a:sym typeface="Calibri"/>
            </a:endParaRPr>
          </a:p>
        </p:txBody>
      </p:sp>
      <p:pic>
        <p:nvPicPr>
          <p:cNvPr id="220" name="Google Shape;220;g18dd3ae4e3a_0_14"/>
          <p:cNvPicPr preferRelativeResize="0"/>
          <p:nvPr/>
        </p:nvPicPr>
        <p:blipFill>
          <a:blip r:embed="rId4">
            <a:alphaModFix/>
          </a:blip>
          <a:stretch>
            <a:fillRect/>
          </a:stretch>
        </p:blipFill>
        <p:spPr>
          <a:xfrm>
            <a:off x="-6" y="4741563"/>
            <a:ext cx="2116437" cy="2116437"/>
          </a:xfrm>
          <a:prstGeom prst="rect">
            <a:avLst/>
          </a:prstGeom>
          <a:noFill/>
          <a:ln>
            <a:noFill/>
          </a:ln>
        </p:spPr>
      </p:pic>
      <p:pic>
        <p:nvPicPr>
          <p:cNvPr id="221" name="Google Shape;221;g18dd3ae4e3a_0_14"/>
          <p:cNvPicPr preferRelativeResize="0"/>
          <p:nvPr/>
        </p:nvPicPr>
        <p:blipFill>
          <a:blip r:embed="rId5">
            <a:alphaModFix/>
          </a:blip>
          <a:stretch>
            <a:fillRect/>
          </a:stretch>
        </p:blipFill>
        <p:spPr>
          <a:xfrm>
            <a:off x="8078075" y="3495140"/>
            <a:ext cx="2116425" cy="33628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18dd3ae4e3a_0_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28" name="Google Shape;228;g18dd3ae4e3a_0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GB" sz="4800">
                <a:solidFill>
                  <a:schemeClr val="lt1"/>
                </a:solidFill>
                <a:latin typeface="Comic Sans MS"/>
                <a:ea typeface="Comic Sans MS"/>
                <a:cs typeface="Comic Sans MS"/>
                <a:sym typeface="Comic Sans MS"/>
              </a:rPr>
              <a:t>Reverse Engineering - C</a:t>
            </a:r>
            <a:endParaRPr sz="4800" b="0" i="0" u="none" strike="noStrike" cap="none">
              <a:solidFill>
                <a:srgbClr val="FFFFFF"/>
              </a:solidFill>
              <a:latin typeface="Comic Sans MS"/>
              <a:ea typeface="Comic Sans MS"/>
              <a:cs typeface="Comic Sans MS"/>
              <a:sym typeface="Comic Sans MS"/>
            </a:endParaRPr>
          </a:p>
        </p:txBody>
      </p:sp>
      <p:sp>
        <p:nvSpPr>
          <p:cNvPr id="229" name="Google Shape;229;g18dd3ae4e3a_0_0"/>
          <p:cNvSpPr txBox="1"/>
          <p:nvPr/>
        </p:nvSpPr>
        <p:spPr>
          <a:xfrm>
            <a:off x="1536600" y="1254550"/>
            <a:ext cx="9118800" cy="526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When reverse engineering executables ghidra will convert the machine code to c code. This makes it much easier to read than the assembly.</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Functions are defined in c with the following syntax:</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return_type function_name(param_type parameter){}</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All c code starts with a main function that can take two parameters.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argc - How many arguments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argv - An array of arguments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The arguments are passed when executing the program where the name is the first argument and anything after is it’s own argument separated by spaces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2200">
                <a:solidFill>
                  <a:schemeClr val="lt1"/>
                </a:solidFill>
                <a:latin typeface="Calibri"/>
                <a:ea typeface="Calibri"/>
                <a:cs typeface="Calibri"/>
                <a:sym typeface="Calibri"/>
              </a:rPr>
              <a:t>./executable arg1 arg2</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 -, *, /, % are add, subtract, multiply, divide and modulo respectively</a:t>
            </a:r>
            <a:endParaRPr sz="2200">
              <a:solidFill>
                <a:schemeClr val="lt1"/>
              </a:solidFill>
              <a:latin typeface="Calibri"/>
              <a:ea typeface="Calibri"/>
              <a:cs typeface="Calibri"/>
              <a:sym typeface="Calibri"/>
            </a:endParaRPr>
          </a:p>
        </p:txBody>
      </p:sp>
      <p:pic>
        <p:nvPicPr>
          <p:cNvPr id="230" name="Google Shape;230;g18dd3ae4e3a_0_0"/>
          <p:cNvPicPr preferRelativeResize="0"/>
          <p:nvPr/>
        </p:nvPicPr>
        <p:blipFill>
          <a:blip r:embed="rId4">
            <a:alphaModFix/>
          </a:blip>
          <a:stretch>
            <a:fillRect/>
          </a:stretch>
        </p:blipFill>
        <p:spPr>
          <a:xfrm>
            <a:off x="0" y="5336150"/>
            <a:ext cx="1503825" cy="1503825"/>
          </a:xfrm>
          <a:prstGeom prst="rect">
            <a:avLst/>
          </a:prstGeom>
          <a:noFill/>
          <a:ln>
            <a:noFill/>
          </a:ln>
        </p:spPr>
      </p:pic>
      <p:pic>
        <p:nvPicPr>
          <p:cNvPr id="231" name="Google Shape;231;g18dd3ae4e3a_0_0"/>
          <p:cNvPicPr preferRelativeResize="0"/>
          <p:nvPr/>
        </p:nvPicPr>
        <p:blipFill>
          <a:blip r:embed="rId5">
            <a:alphaModFix/>
          </a:blip>
          <a:stretch>
            <a:fillRect/>
          </a:stretch>
        </p:blipFill>
        <p:spPr>
          <a:xfrm>
            <a:off x="9126800" y="1808550"/>
            <a:ext cx="2793733" cy="1503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18dd3ae4e3a_0_21"/>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38" name="Google Shape;238;g18dd3ae4e3a_0_21"/>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GB" sz="4800">
                <a:solidFill>
                  <a:schemeClr val="lt1"/>
                </a:solidFill>
                <a:latin typeface="Comic Sans MS"/>
                <a:ea typeface="Comic Sans MS"/>
                <a:cs typeface="Comic Sans MS"/>
                <a:sym typeface="Comic Sans MS"/>
              </a:rPr>
              <a:t>Reverse Engineering - Ghidra Showcase</a:t>
            </a:r>
            <a:endParaRPr sz="4800" b="0" i="0" u="none" strike="noStrike" cap="none">
              <a:solidFill>
                <a:srgbClr val="FFFFFF"/>
              </a:solidFill>
              <a:latin typeface="Comic Sans MS"/>
              <a:ea typeface="Comic Sans MS"/>
              <a:cs typeface="Comic Sans MS"/>
              <a:sym typeface="Comic Sans MS"/>
            </a:endParaRPr>
          </a:p>
        </p:txBody>
      </p:sp>
      <p:sp>
        <p:nvSpPr>
          <p:cNvPr id="239" name="Google Shape;239;g18dd3ae4e3a_0_21"/>
          <p:cNvSpPr txBox="1"/>
          <p:nvPr/>
        </p:nvSpPr>
        <p:spPr>
          <a:xfrm>
            <a:off x="1536600" y="1690750"/>
            <a:ext cx="9118800" cy="221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A quick demo on how to use ghidra</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Setting up and importing files</a:t>
            </a:r>
            <a:endParaRPr sz="2200">
              <a:solidFill>
                <a:schemeClr val="lt1"/>
              </a:solidFill>
              <a:latin typeface="Calibri"/>
              <a:ea typeface="Calibri"/>
              <a:cs typeface="Calibri"/>
              <a:sym typeface="Calibri"/>
            </a:endParaRPr>
          </a:p>
          <a:p>
            <a:pPr marL="457200" lvl="0" indent="-368300" algn="l" rtl="0">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Searching for strings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Renaming variables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Jumping to functions</a:t>
            </a:r>
            <a:endParaRPr sz="2200">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GB" sz="2200">
                <a:solidFill>
                  <a:schemeClr val="lt1"/>
                </a:solidFill>
                <a:latin typeface="Calibri"/>
                <a:ea typeface="Calibri"/>
                <a:cs typeface="Calibri"/>
                <a:sym typeface="Calibri"/>
              </a:rPr>
              <a:t>Right click context for hex values</a:t>
            </a:r>
            <a:endParaRPr sz="22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g18dd3ae4e3a_0_28"/>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46" name="Google Shape;246;g18dd3ae4e3a_0_28"/>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4800"/>
              <a:buFont typeface="Arial"/>
              <a:buNone/>
            </a:pPr>
            <a:r>
              <a:rPr lang="en-GB" sz="4800">
                <a:solidFill>
                  <a:schemeClr val="lt1"/>
                </a:solidFill>
                <a:latin typeface="Comic Sans MS"/>
                <a:ea typeface="Comic Sans MS"/>
                <a:cs typeface="Comic Sans MS"/>
                <a:sym typeface="Comic Sans MS"/>
              </a:rPr>
              <a:t>Reverse Engineering - Practical</a:t>
            </a:r>
            <a:endParaRPr sz="4800" b="0" i="0" u="none" strike="noStrike" cap="none">
              <a:solidFill>
                <a:srgbClr val="FFFFFF"/>
              </a:solidFill>
              <a:latin typeface="Comic Sans MS"/>
              <a:ea typeface="Comic Sans MS"/>
              <a:cs typeface="Comic Sans MS"/>
              <a:sym typeface="Comic Sans MS"/>
            </a:endParaRPr>
          </a:p>
        </p:txBody>
      </p:sp>
      <p:sp>
        <p:nvSpPr>
          <p:cNvPr id="247" name="Google Shape;247;g18dd3ae4e3a_0_28"/>
          <p:cNvSpPr txBox="1"/>
          <p:nvPr/>
        </p:nvSpPr>
        <p:spPr>
          <a:xfrm>
            <a:off x="1536600" y="1690750"/>
            <a:ext cx="9118800" cy="458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Download the ransomware_sample.exe from github (wget https://)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Download the encrypted_text file from github (wget https://)</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Find the two flags using the executable:</a:t>
            </a:r>
            <a:endParaRPr sz="2200">
              <a:solidFill>
                <a:schemeClr val="lt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Flag 1 (Easy) - Hidden somewhere in the file</a:t>
            </a:r>
            <a:endParaRPr sz="2200">
              <a:solidFill>
                <a:schemeClr val="lt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Flag2 (Hard) - Decrypt the encrypted_text file</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Open the ransomware_sample.exe in ghidra and start figuring it out!</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GB" sz="2200">
                <a:solidFill>
                  <a:schemeClr val="lt1"/>
                </a:solidFill>
                <a:latin typeface="Calibri"/>
                <a:ea typeface="Calibri"/>
                <a:cs typeface="Calibri"/>
                <a:sym typeface="Calibri"/>
              </a:rPr>
              <a:t>If you think you’ve found a flag let one of the committee know!</a:t>
            </a: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483</Words>
  <Application>Microsoft Macintosh PowerPoint</Application>
  <PresentationFormat>Widescreen</PresentationFormat>
  <Paragraphs>58</Paragraphs>
  <Slides>8</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vt:i4>
      </vt:variant>
    </vt:vector>
  </HeadingPairs>
  <TitlesOfParts>
    <vt:vector size="13" baseType="lpstr">
      <vt:lpstr>Arial</vt:lpstr>
      <vt:lpstr>Calibri</vt:lpstr>
      <vt:lpstr>Comic Sans MS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Dilan Goodwin</cp:lastModifiedBy>
  <cp:revision>1</cp:revision>
  <dcterms:created xsi:type="dcterms:W3CDTF">2018-05-13T11:45:40Z</dcterms:created>
  <dcterms:modified xsi:type="dcterms:W3CDTF">2022-11-24T17:10:11Z</dcterms:modified>
</cp:coreProperties>
</file>